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919"/>
    <a:srgbClr val="00ADD5"/>
    <a:srgbClr val="74A4BC"/>
    <a:srgbClr val="0078D4"/>
    <a:srgbClr val="FF3922"/>
    <a:srgbClr val="F6877B"/>
    <a:srgbClr val="1D8C79"/>
    <a:srgbClr val="26CDEE"/>
    <a:srgbClr val="00ADD4"/>
    <a:srgbClr val="CD9A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9" autoAdjust="0"/>
    <p:restoredTop sz="96000" autoAdjust="0"/>
  </p:normalViewPr>
  <p:slideViewPr>
    <p:cSldViewPr snapToGrid="0">
      <p:cViewPr>
        <p:scale>
          <a:sx n="75" d="100"/>
          <a:sy n="75" d="100"/>
        </p:scale>
        <p:origin x="978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3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DBCC-0A8B-BA1B-E822-62309D30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51BEC-79EA-B307-BD26-DE40D9248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BDA0F-C62D-6977-1AD8-E41D6713C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CB70-F113-15D5-5E98-4DBC117CF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19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63065-E5CA-AF9F-68D8-BA6B07D8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88FA-698A-88E7-F863-5A23F632E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65552-B270-02C9-D751-D3CB08309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16A0-65F5-96A6-BE5F-4DC8D443C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04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48F4-3E5A-8BCA-DFA4-5C15DE82E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BE45A-B99D-F9B4-1CAB-13B3E5D9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ECEC2-6A92-6D6D-59FD-0DC8053F0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0DA36-D13C-F4EE-714D-0379AC77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336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F6E4-C1A5-4B09-52FA-D627EA17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897BF-51FD-B5CC-43ED-266F0C42E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8F861-6180-9629-70B8-FC4BA1226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58007-F226-8F9E-151D-ED49712E5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206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1515E-B872-3429-6AAD-EA9D78FC2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B54A97-486F-962F-599B-0598E60C0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323B5-EFD4-E867-98D4-FFAE0F47D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EA05-4EF3-E944-531B-927EC6B9A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97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1/10/2026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7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8.svg"/><Relationship Id="rId1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12" Type="http://schemas.openxmlformats.org/officeDocument/2006/relationships/customXml" Target="../ink/ink21.xml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204.png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203.png"/><Relationship Id="rId14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6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208.png"/><Relationship Id="rId21" Type="http://schemas.openxmlformats.org/officeDocument/2006/relationships/image" Target="../media/image204.png"/><Relationship Id="rId7" Type="http://schemas.openxmlformats.org/officeDocument/2006/relationships/image" Target="../media/image211.png"/><Relationship Id="rId12" Type="http://schemas.openxmlformats.org/officeDocument/2006/relationships/image" Target="../media/image215.png"/><Relationship Id="rId17" Type="http://schemas.openxmlformats.org/officeDocument/2006/relationships/image" Target="../media/image202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24" Type="http://schemas.openxmlformats.org/officeDocument/2006/relationships/customXml" Target="../ink/ink29.xml"/><Relationship Id="rId5" Type="http://schemas.openxmlformats.org/officeDocument/2006/relationships/image" Target="../media/image184.png"/><Relationship Id="rId15" Type="http://schemas.openxmlformats.org/officeDocument/2006/relationships/image" Target="../media/image201.png"/><Relationship Id="rId23" Type="http://schemas.openxmlformats.org/officeDocument/2006/relationships/image" Target="../media/image205.png"/><Relationship Id="rId10" Type="http://schemas.openxmlformats.org/officeDocument/2006/relationships/image" Target="../media/image213.png"/><Relationship Id="rId19" Type="http://schemas.openxmlformats.org/officeDocument/2006/relationships/image" Target="../media/image203.png"/><Relationship Id="rId4" Type="http://schemas.openxmlformats.org/officeDocument/2006/relationships/image" Target="../media/image209.png"/><Relationship Id="rId9" Type="http://schemas.openxmlformats.org/officeDocument/2006/relationships/image" Target="../media/image183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3857-904F-51B8-25C5-41471A2E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DBFF9-E3AA-B01D-C54F-EC056EBCB7FD}"/>
              </a:ext>
            </a:extLst>
          </p:cNvPr>
          <p:cNvGrpSpPr/>
          <p:nvPr/>
        </p:nvGrpSpPr>
        <p:grpSpPr>
          <a:xfrm>
            <a:off x="126999" y="-57251"/>
            <a:ext cx="11998325" cy="6018161"/>
            <a:chOff x="126999" y="-57251"/>
            <a:chExt cx="11998325" cy="60181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1118F9-AA1B-C4BC-29F1-A16B713A2EF0}"/>
                </a:ext>
              </a:extLst>
            </p:cNvPr>
            <p:cNvGrpSpPr/>
            <p:nvPr/>
          </p:nvGrpSpPr>
          <p:grpSpPr>
            <a:xfrm>
              <a:off x="126999" y="-57251"/>
              <a:ext cx="11998325" cy="6018161"/>
              <a:chOff x="126999" y="-57251"/>
              <a:chExt cx="11998325" cy="60181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486CD1-10A1-2DD2-F937-617E4D33C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21" r="4919" b="8764"/>
              <a:stretch/>
            </p:blipFill>
            <p:spPr>
              <a:xfrm>
                <a:off x="126999" y="-57251"/>
                <a:ext cx="11998324" cy="6018161"/>
              </a:xfrm>
              <a:prstGeom prst="rect">
                <a:avLst/>
              </a:prstGeom>
            </p:spPr>
          </p:pic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85F9954-9860-C56F-03B9-33663D22D8E3}"/>
                  </a:ext>
                </a:extLst>
              </p:cNvPr>
              <p:cNvSpPr/>
              <p:nvPr/>
            </p:nvSpPr>
            <p:spPr>
              <a:xfrm>
                <a:off x="127000" y="3441501"/>
                <a:ext cx="11998324" cy="1868001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56000">
                    <a:srgbClr val="0F0F10">
                      <a:alpha val="0"/>
                    </a:srgbClr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05D9282-D00E-EAD1-94BA-31977822CF32}"/>
                  </a:ext>
                </a:extLst>
              </p:cNvPr>
              <p:cNvGrpSpPr/>
              <p:nvPr/>
            </p:nvGrpSpPr>
            <p:grpSpPr>
              <a:xfrm>
                <a:off x="571435" y="145140"/>
                <a:ext cx="2242821" cy="586522"/>
                <a:chOff x="259080" y="183393"/>
                <a:chExt cx="2242821" cy="586522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AFD3DC1-1C16-C7A0-AECB-9010522087C6}"/>
                    </a:ext>
                  </a:extLst>
                </p:cNvPr>
                <p:cNvSpPr/>
                <p:nvPr/>
              </p:nvSpPr>
              <p:spPr>
                <a:xfrm>
                  <a:off x="259080" y="243840"/>
                  <a:ext cx="2162570" cy="464820"/>
                </a:xfrm>
                <a:prstGeom prst="roundRect">
                  <a:avLst/>
                </a:prstGeom>
                <a:solidFill>
                  <a:schemeClr val="bg1">
                    <a:alpha val="14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E2A356C-334E-80F3-E543-9878BA659AD0}"/>
                    </a:ext>
                  </a:extLst>
                </p:cNvPr>
                <p:cNvGrpSpPr/>
                <p:nvPr/>
              </p:nvGrpSpPr>
              <p:grpSpPr>
                <a:xfrm>
                  <a:off x="336958" y="183393"/>
                  <a:ext cx="2164943" cy="586522"/>
                  <a:chOff x="336958" y="183393"/>
                  <a:chExt cx="2164943" cy="586522"/>
                </a:xfrm>
              </p:grpSpPr>
              <p:sp>
                <p:nvSpPr>
                  <p:cNvPr id="17" name="Title 3">
                    <a:extLst>
                      <a:ext uri="{FF2B5EF4-FFF2-40B4-BE49-F238E27FC236}">
                        <a16:creationId xmlns:a16="http://schemas.microsoft.com/office/drawing/2014/main" id="{7472B948-1038-08DE-B75B-7F5D1F1BD0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267" y="183393"/>
                    <a:ext cx="1785634" cy="58652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tIns="0" rIns="0" bIns="0" anchor="ctr">
                    <a:noAutofit/>
                  </a:bodyPr>
                  <a:lstStyle>
                    <a:lvl1pPr algn="l" defTabSz="914355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2800" b="0" i="0" kern="1200" spc="0" baseline="0">
                        <a:solidFill>
                          <a:schemeClr val="accent2"/>
                        </a:solidFill>
                        <a:latin typeface="+mj-lt"/>
                        <a:ea typeface="+mj-ea"/>
                        <a:cs typeface="Century Gothic Regular" charset="0"/>
                      </a:defRPr>
                    </a:lvl1pPr>
                  </a:lstStyle>
                  <a:p>
                    <a:pPr marL="0" marR="0" lvl="0" indent="0" algn="l" defTabSz="914355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-143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scadia Code" panose="020B0609020000020004" pitchFamily="49" charset="0"/>
                        <a:ea typeface="Inter SemiBold" panose="020B0502030000000004" pitchFamily="34" charset="0"/>
                        <a:cs typeface="Cascadia Code" panose="020B0609020000020004" pitchFamily="49" charset="0"/>
                      </a:rPr>
                      <a:t>rakirahman.me</a:t>
                    </a: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5DF8AF0-EA0F-9D55-F670-391C00F4EAF9}"/>
                      </a:ext>
                    </a:extLst>
                  </p:cNvPr>
                  <p:cNvGrpSpPr/>
                  <p:nvPr/>
                </p:nvGrpSpPr>
                <p:grpSpPr>
                  <a:xfrm>
                    <a:off x="336958" y="313998"/>
                    <a:ext cx="310070" cy="310070"/>
                    <a:chOff x="336958" y="313998"/>
                    <a:chExt cx="310070" cy="310070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00FB50D9-95C5-5B82-DCFC-71F2296CA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958" y="313998"/>
                      <a:ext cx="310070" cy="3100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9FB03E1F-BEBD-5E85-D8C4-3AB5A90BC3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62920" y="339960"/>
                      <a:ext cx="258147" cy="258147"/>
                    </a:xfrm>
                    <a:prstGeom prst="ellipse">
                      <a:avLst/>
                    </a:prstGeom>
                  </p:spPr>
                </p:pic>
              </p:grp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C2FCDBB2-BD73-D29D-BD03-6D1F56CD2499}"/>
                  </a:ext>
                </a:extLst>
              </p:cNvPr>
              <p:cNvGrpSpPr/>
              <p:nvPr/>
            </p:nvGrpSpPr>
            <p:grpSpPr>
              <a:xfrm>
                <a:off x="4012368" y="3991733"/>
                <a:ext cx="6495290" cy="1084141"/>
                <a:chOff x="3860225" y="4061248"/>
                <a:chExt cx="6495290" cy="1084141"/>
              </a:xfrm>
            </p:grpSpPr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DF34EF13-AF05-C1AB-99E6-8C1005D52FDC}"/>
                    </a:ext>
                  </a:extLst>
                </p:cNvPr>
                <p:cNvSpPr txBox="1"/>
                <p:nvPr/>
              </p:nvSpPr>
              <p:spPr>
                <a:xfrm>
                  <a:off x="5421380" y="4061248"/>
                  <a:ext cx="4934135" cy="64633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36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endParaRPr kumimoji="0" lang="en-GB" sz="40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552F2EF9-6339-45D7-D508-F47A2C8D3BDD}"/>
                    </a:ext>
                  </a:extLst>
                </p:cNvPr>
                <p:cNvSpPr txBox="1"/>
                <p:nvPr/>
              </p:nvSpPr>
              <p:spPr>
                <a:xfrm>
                  <a:off x="3860225" y="4683724"/>
                  <a:ext cx="4245506" cy="461665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with 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srgbClr val="26CDEE"/>
                      </a:solidFill>
                      <a:effectLst/>
                      <a:uLnTx/>
                      <a:uFillTx/>
                      <a:latin typeface="Cascadia Code" panose="020B0609020000020004" pitchFamily="49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otel-arrow </a:t>
                  </a:r>
                  <a:r>
                    <a:rPr lang="en-GB" sz="2400" spc="-143">
                      <a:solidFill>
                        <a:prstClr val="white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s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chema</a:t>
                  </a:r>
                  <a:endParaRPr kumimoji="0" lang="en-GB" sz="24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8" name="Picture 27" descr="A logo of a telemetry company&#10;&#10;AI-generated content may be incorrect.">
                <a:extLst>
                  <a:ext uri="{FF2B5EF4-FFF2-40B4-BE49-F238E27FC236}">
                    <a16:creationId xmlns:a16="http://schemas.microsoft.com/office/drawing/2014/main" id="{3319B3CB-14BE-23DE-A266-1CF766CE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06" b="27880"/>
              <a:stretch>
                <a:fillRect/>
              </a:stretch>
            </p:blipFill>
            <p:spPr>
              <a:xfrm>
                <a:off x="1936288" y="3448365"/>
                <a:ext cx="3731410" cy="1567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0" name="Picture 26" descr="Delta Lake | Matheus's Wiki">
                <a:extLst>
                  <a:ext uri="{FF2B5EF4-FFF2-40B4-BE49-F238E27FC236}">
                    <a16:creationId xmlns:a16="http://schemas.microsoft.com/office/drawing/2014/main" id="{F43D1333-7C59-7D01-D284-13117F4F9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1740" y="2883691"/>
                <a:ext cx="5403774" cy="270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2F2EF9-6339-45D7-D508-F47A2C8D3BDD}"/>
                  </a:ext>
                </a:extLst>
              </p:cNvPr>
              <p:cNvSpPr txBox="1"/>
              <p:nvPr/>
            </p:nvSpPr>
            <p:spPr>
              <a:xfrm>
                <a:off x="9039225" y="1543993"/>
                <a:ext cx="3086099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otel-arrow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Easy to query </a:t>
                </a:r>
                <a:b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kumimoji="0" lang="en-GB" sz="2400" i="0" u="none" strike="noStrike" kern="1200" cap="none" spc="-143" normalizeH="0" baseline="0" noProof="0">
                    <a:ln>
                      <a:noFill/>
                    </a:ln>
                    <a:solidFill>
                      <a:srgbClr val="A0D7F7"/>
                    </a:solidFill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STAR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schema</a:t>
                </a:r>
                <a:endParaRPr kumimoji="0" lang="en-GB" sz="2400" b="0" i="0" u="none" strike="noStrike" kern="1200" cap="none" spc="-14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F317FB-C2B9-6BEE-F0EF-4A091EC64CE7}"/>
                  </a:ext>
                </a:extLst>
              </p:cNvPr>
              <p:cNvSpPr txBox="1"/>
              <p:nvPr/>
            </p:nvSpPr>
            <p:spPr>
              <a:xfrm>
                <a:off x="157993" y="1500694"/>
                <a:ext cx="2675372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2400" spc="-143">
                    <a:solidFill>
                      <a:srgbClr val="CD9A3D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otel-json</a:t>
                </a:r>
                <a:r>
                  <a:rPr lang="en-GB" sz="2400" spc="-143">
                    <a:solidFill>
                      <a:srgbClr val="00B0F0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One giant </a:t>
                </a:r>
                <a:b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...thing</a:t>
                </a:r>
                <a:endParaRPr lang="en-GB" sz="2400" spc="-143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5223A80-E4F0-0E9E-0EF5-5C3463D198A8}"/>
                  </a:ext>
                </a:extLst>
              </p:cNvPr>
              <p:cNvGrpSpPr/>
              <p:nvPr/>
            </p:nvGrpSpPr>
            <p:grpSpPr>
              <a:xfrm>
                <a:off x="2637013" y="1065128"/>
                <a:ext cx="6763872" cy="2001041"/>
                <a:chOff x="3086992" y="1287507"/>
                <a:chExt cx="6763872" cy="2001041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0FB47AA9-C1BF-B33E-5753-7B0DC29D238D}"/>
                    </a:ext>
                  </a:extLst>
                </p:cNvPr>
                <p:cNvGrpSpPr/>
                <p:nvPr/>
              </p:nvGrpSpPr>
              <p:grpSpPr>
                <a:xfrm>
                  <a:off x="7472455" y="1310466"/>
                  <a:ext cx="2378409" cy="1978082"/>
                  <a:chOff x="5584016" y="1911718"/>
                  <a:chExt cx="2378409" cy="1978082"/>
                </a:xfrm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D2A14959-74BE-9C9A-F04C-F94EED92EF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16012" y="2132106"/>
                    <a:ext cx="545435" cy="5454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0" cap="flat" cmpd="sng" algn="ctr">
                    <a:solidFill>
                      <a:srgbClr val="00ADD4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27" name="Graphic 1026">
                    <a:extLst>
                      <a:ext uri="{FF2B5EF4-FFF2-40B4-BE49-F238E27FC236}">
                        <a16:creationId xmlns:a16="http://schemas.microsoft.com/office/drawing/2014/main" id="{0A886196-A088-B22C-628E-3D6348B479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>
                  <a:xfrm>
                    <a:off x="5584016" y="1911718"/>
                    <a:ext cx="2378409" cy="1978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3CE2FA13-3574-4C24-0F02-3C62292DAC6B}"/>
                    </a:ext>
                  </a:extLst>
                </p:cNvPr>
                <p:cNvGrpSpPr/>
                <p:nvPr/>
              </p:nvGrpSpPr>
              <p:grpSpPr>
                <a:xfrm>
                  <a:off x="3086992" y="1287507"/>
                  <a:ext cx="1997432" cy="1997432"/>
                  <a:chOff x="1524514" y="2009409"/>
                  <a:chExt cx="1997432" cy="199743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AF583A4-2673-439D-BBDF-4E06C21D8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24514" y="2009409"/>
                    <a:ext cx="1997432" cy="199743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212124"/>
                      </a:gs>
                      <a:gs pos="74000">
                        <a:srgbClr val="212124"/>
                      </a:gs>
                      <a:gs pos="83000">
                        <a:srgbClr val="212124"/>
                      </a:gs>
                      <a:gs pos="100000">
                        <a:schemeClr val="tx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50800" cap="flat" cmpd="sng" algn="ctr">
                    <a:solidFill>
                      <a:schemeClr val="bg2">
                        <a:lumMod val="9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BEA099E7-0E8C-6BDD-CDE0-0AED3B217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3549" y="2328444"/>
                    <a:ext cx="1359360" cy="1359360"/>
                  </a:xfrm>
                  <a:prstGeom prst="ellipse">
                    <a:avLst/>
                  </a:prstGeom>
                  <a:solidFill>
                    <a:srgbClr val="212124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68743A9-6B87-D1A3-BBF1-541782293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4424" y="2480190"/>
                  <a:ext cx="2554626" cy="0"/>
                </a:xfrm>
                <a:prstGeom prst="line">
                  <a:avLst/>
                </a:prstGeom>
                <a:noFill/>
                <a:ln w="63500" cap="flat" cmpd="sng" algn="ctr">
                  <a:gradFill>
                    <a:gsLst>
                      <a:gs pos="0">
                        <a:srgbClr val="177E71"/>
                      </a:gs>
                      <a:gs pos="100000">
                        <a:srgbClr val="96E89E"/>
                      </a:gs>
                    </a:gsLst>
                    <a:lin ang="0" scaled="0"/>
                  </a:gradFill>
                  <a:prstDash val="solid"/>
                  <a:headEnd type="none" w="lg" len="med"/>
                  <a:tailEnd type="none" w="lg" len="me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03DD796-D049-8305-738F-4F6B656E6048}"/>
                    </a:ext>
                  </a:extLst>
                </p:cNvPr>
                <p:cNvGrpSpPr/>
                <p:nvPr/>
              </p:nvGrpSpPr>
              <p:grpSpPr>
                <a:xfrm>
                  <a:off x="5961291" y="2188319"/>
                  <a:ext cx="583742" cy="583742"/>
                  <a:chOff x="5093744" y="1397308"/>
                  <a:chExt cx="583742" cy="583742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4F4DB73-A886-BECD-EEC7-D080E6D86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93744" y="1397308"/>
                    <a:ext cx="583742" cy="58374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4925" cap="flat" cmpd="sng" algn="ctr">
                    <a:gradFill>
                      <a:gsLst>
                        <a:gs pos="0">
                          <a:srgbClr val="96E89E"/>
                        </a:gs>
                        <a:gs pos="100000">
                          <a:srgbClr val="0B5A54"/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32" name="Picture 8" descr="All Microsoft Fabric icons for diagramming - Sam Debruyn">
                    <a:extLst>
                      <a:ext uri="{FF2B5EF4-FFF2-40B4-BE49-F238E27FC236}">
                        <a16:creationId xmlns:a16="http://schemas.microsoft.com/office/drawing/2014/main" id="{F1832A57-CB12-2A05-514A-CDF866E88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90191" y="1468432"/>
                    <a:ext cx="444432" cy="4444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4" descr="Spaghetti on Transparent Background 45654340 PNG">
                  <a:extLst>
                    <a:ext uri="{FF2B5EF4-FFF2-40B4-BE49-F238E27FC236}">
                      <a16:creationId xmlns:a16="http://schemas.microsoft.com/office/drawing/2014/main" id="{54AD5BFC-6E5B-E601-7CBD-2635AC455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7072" y="1414272"/>
                  <a:ext cx="1674668" cy="1674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B86A86-B9B9-A92E-34B7-AF2DCACF2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56461" y="2188319"/>
                  <a:ext cx="576604" cy="506545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725737-374D-97BF-7044-FC2B971AD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98751" y="2211630"/>
                  <a:ext cx="491450" cy="459922"/>
                </a:xfrm>
                <a:prstGeom prst="rect">
                  <a:avLst/>
                </a:prstGeom>
              </p:spPr>
            </p:pic>
            <p:sp>
              <p:nvSpPr>
                <p:cNvPr id="23" name="AutoShape 16" descr="Open Telemetry Logo PNG Vectors Free Download">
                  <a:extLst>
                    <a:ext uri="{FF2B5EF4-FFF2-40B4-BE49-F238E27FC236}">
                      <a16:creationId xmlns:a16="http://schemas.microsoft.com/office/drawing/2014/main" id="{0643A2A8-AF44-4509-94E0-831CE5DE77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00763" y="2808135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14959-74BE-9C9A-F04C-F94EED92EFAA}"/>
                </a:ext>
              </a:extLst>
            </p:cNvPr>
            <p:cNvSpPr/>
            <p:nvPr/>
          </p:nvSpPr>
          <p:spPr bwMode="auto">
            <a:xfrm>
              <a:off x="8654472" y="1308475"/>
              <a:ext cx="545435" cy="545435"/>
            </a:xfrm>
            <a:prstGeom prst="ellipse">
              <a:avLst/>
            </a:prstGeom>
            <a:solidFill>
              <a:srgbClr val="FFFFFF"/>
            </a:solidFill>
            <a:ln w="31750" cap="flat" cmpd="sng" algn="ctr">
              <a:solidFill>
                <a:srgbClr val="00AD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14" descr="Delta Lake Introduction with Examples [ using Pyspark ] | by Ansab Iqbal |  Medium">
              <a:extLst>
                <a:ext uri="{FF2B5EF4-FFF2-40B4-BE49-F238E27FC236}">
                  <a16:creationId xmlns:a16="http://schemas.microsoft.com/office/drawing/2014/main" id="{B84CFCB2-000D-8CCD-048C-576C8C78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010" y="1350796"/>
              <a:ext cx="398357" cy="38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653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14C3-F8F1-A4EF-5C98-06C90748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68969E08-00BC-F84F-AA25-791BA0E38C9E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F57DDFC-3EF5-FB71-4618-345B58A5C420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F95A1995-270A-CEA7-A477-6BC8B8A836AE}"/>
                </a:ext>
              </a:extLst>
            </p:cNvPr>
            <p:cNvSpPr txBox="1"/>
            <p:nvPr/>
          </p:nvSpPr>
          <p:spPr>
            <a:xfrm>
              <a:off x="1" y="4744820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setup a secured tunnel from your local machine to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FF3922"/>
                  </a:solidFill>
                  <a:latin typeface="Segoe UI Semibold"/>
                </a:rPr>
                <a:t>Databricks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0078D4"/>
                  </a:solidFill>
                  <a:latin typeface="Segoe UI Semibold"/>
                </a:rPr>
                <a:t>Synapse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or anywhere else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pic>
          <p:nvPicPr>
            <p:cNvPr id="1270" name="Picture 1269">
              <a:extLst>
                <a:ext uri="{FF2B5EF4-FFF2-40B4-BE49-F238E27FC236}">
                  <a16:creationId xmlns:a16="http://schemas.microsoft.com/office/drawing/2014/main" id="{2B80D746-D59F-5A41-1B1F-DE1DD8D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5532" y="707742"/>
              <a:ext cx="7295922" cy="364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96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2350-7799-AB61-FABE-99284B1A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5CF35980-0410-99CC-2C9A-A48AB01A4F0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3CFA16-CB24-17C1-D66E-4FDA9B429942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A81DDEB6-8093-DCBC-A42F-D63A33702CD8}"/>
                </a:ext>
              </a:extLst>
            </p:cNvPr>
            <p:cNvSpPr txBox="1"/>
            <p:nvPr/>
          </p:nvSpPr>
          <p:spPr>
            <a:xfrm>
              <a:off x="1" y="4744820"/>
              <a:ext cx="12252324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securedly setup CICD automation on </a:t>
              </a: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when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EE0000"/>
                  </a:solidFill>
                  <a:latin typeface="Segoe UI Semibold"/>
                </a:rPr>
                <a:t>Service principal usage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is disabled on the tenant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3DDF8-B9DC-B8AA-C372-9CA1E43ACDDF}"/>
              </a:ext>
            </a:extLst>
          </p:cNvPr>
          <p:cNvGrpSpPr/>
          <p:nvPr/>
        </p:nvGrpSpPr>
        <p:grpSpPr>
          <a:xfrm>
            <a:off x="1327091" y="388634"/>
            <a:ext cx="9315525" cy="4140234"/>
            <a:chOff x="1327091" y="388634"/>
            <a:chExt cx="9315525" cy="41402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191625-B803-DF4F-942A-783F1912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184" b="2187"/>
            <a:stretch>
              <a:fillRect/>
            </a:stretch>
          </p:blipFill>
          <p:spPr>
            <a:xfrm>
              <a:off x="1327091" y="388634"/>
              <a:ext cx="9315525" cy="41402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6601A5-7512-7075-5BB4-08F5DD67E4AB}"/>
                </a:ext>
              </a:extLst>
            </p:cNvPr>
            <p:cNvGrpSpPr/>
            <p:nvPr/>
          </p:nvGrpSpPr>
          <p:grpSpPr>
            <a:xfrm>
              <a:off x="4278410" y="2811960"/>
              <a:ext cx="2855880" cy="906120"/>
              <a:chOff x="4278410" y="2811960"/>
              <a:chExt cx="2855880" cy="90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14:cNvPr>
                  <p14:cNvContentPartPr/>
                  <p14:nvPr/>
                </p14:nvContentPartPr>
                <p14:xfrm>
                  <a:off x="4320170" y="2811960"/>
                  <a:ext cx="2165400" cy="5803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11530" y="2802960"/>
                    <a:ext cx="2183040" cy="59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14:cNvPr>
                  <p14:cNvContentPartPr/>
                  <p14:nvPr/>
                </p14:nvContentPartPr>
                <p14:xfrm>
                  <a:off x="4278410" y="3418920"/>
                  <a:ext cx="335160" cy="2991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269770" y="3409920"/>
                    <a:ext cx="35280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14:cNvPr>
                  <p14:cNvContentPartPr/>
                  <p14:nvPr/>
                </p14:nvContentPartPr>
                <p14:xfrm>
                  <a:off x="6624530" y="3368160"/>
                  <a:ext cx="509760" cy="333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615890" y="3359160"/>
                    <a:ext cx="527400" cy="35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14:cNvPr>
                  <p14:cNvContentPartPr/>
                  <p14:nvPr/>
                </p14:nvContentPartPr>
                <p14:xfrm>
                  <a:off x="6654770" y="3362040"/>
                  <a:ext cx="138240" cy="1818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645770" y="3353400"/>
                    <a:ext cx="155880" cy="19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F9A599-4C6E-1FC5-AE70-105145C264D0}"/>
                </a:ext>
              </a:extLst>
            </p:cNvPr>
            <p:cNvGrpSpPr/>
            <p:nvPr/>
          </p:nvGrpSpPr>
          <p:grpSpPr>
            <a:xfrm>
              <a:off x="6463250" y="2424240"/>
              <a:ext cx="453240" cy="363240"/>
              <a:chOff x="6463250" y="2424240"/>
              <a:chExt cx="45324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14:cNvPr>
                  <p14:cNvContentPartPr/>
                  <p14:nvPr/>
                </p14:nvContentPartPr>
                <p14:xfrm>
                  <a:off x="6512930" y="2424240"/>
                  <a:ext cx="403560" cy="3276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03930" y="2415240"/>
                    <a:ext cx="4212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14:cNvPr>
                  <p14:cNvContentPartPr/>
                  <p14:nvPr/>
                </p14:nvContentPartPr>
                <p14:xfrm>
                  <a:off x="6463250" y="2639520"/>
                  <a:ext cx="147600" cy="1479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454250" y="2630520"/>
                    <a:ext cx="165240" cy="165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14:cNvPr>
                <p14:cNvContentPartPr/>
                <p14:nvPr/>
              </p14:nvContentPartPr>
              <p14:xfrm>
                <a:off x="4088690" y="2329200"/>
                <a:ext cx="406800" cy="39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9682" y="2320200"/>
                  <a:ext cx="424456" cy="41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994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714E-1FA8-25E6-7DD0-E2495E34D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2A78695B-EA02-55DD-DD3B-964FD2413B3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4E644B19-04D1-EA86-5071-41039FA7F577}"/>
                </a:ext>
              </a:extLst>
            </p:cNvPr>
            <p:cNvGrpSpPr/>
            <p:nvPr/>
          </p:nvGrpSpPr>
          <p:grpSpPr>
            <a:xfrm>
              <a:off x="-27970" y="-1"/>
              <a:ext cx="12280295" cy="5999163"/>
              <a:chOff x="-27970" y="-1"/>
              <a:chExt cx="12280295" cy="59991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4DE6576-0A09-24AD-B077-18EDAB4B34C2}"/>
                  </a:ext>
                </a:extLst>
              </p:cNvPr>
              <p:cNvSpPr/>
              <p:nvPr/>
            </p:nvSpPr>
            <p:spPr bwMode="auto">
              <a:xfrm>
                <a:off x="-27970" y="-1"/>
                <a:ext cx="12280294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5F458D40-20D2-7521-0C5D-2FDB5E0FC457}"/>
                  </a:ext>
                </a:extLst>
              </p:cNvPr>
              <p:cNvSpPr txBox="1"/>
              <p:nvPr/>
            </p:nvSpPr>
            <p:spPr>
              <a:xfrm>
                <a:off x="1" y="4744820"/>
                <a:ext cx="122523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1D8C79"/>
                    </a:solidFill>
                    <a:latin typeface="Segoe UI Semibold"/>
                  </a:rPr>
                  <a:t>Fabric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 Open Mirroring is really fast, </a:t>
                </a:r>
                <a:b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</a:b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and free (</a:t>
                </a:r>
                <a:r>
                  <a:rPr lang="en-US" sz="2400" i="1" dirty="0">
                    <a:solidFill>
                      <a:srgbClr val="000000"/>
                    </a:solidFill>
                    <a:latin typeface="Segoe UI Semibold"/>
                  </a:rPr>
                  <a:t>really!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)</a:t>
                </a:r>
                <a:endParaRPr lang="en-CA" sz="2400" dirty="0" err="1">
                  <a:solidFill>
                    <a:srgbClr val="000000"/>
                  </a:solidFill>
                  <a:latin typeface="Segoe UI Semibold"/>
                </a:endParaRPr>
              </a:p>
            </p:txBody>
          </p:sp>
        </p:grp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1B94C424-DC0B-BD3D-B85F-528B0E8F6BC5}"/>
                </a:ext>
              </a:extLst>
            </p:cNvPr>
            <p:cNvSpPr/>
            <p:nvPr/>
          </p:nvSpPr>
          <p:spPr bwMode="auto">
            <a:xfrm>
              <a:off x="342900" y="400050"/>
              <a:ext cx="10544175" cy="4205878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9" name="Rectangle: Rounded Corners 1228">
              <a:extLst>
                <a:ext uri="{FF2B5EF4-FFF2-40B4-BE49-F238E27FC236}">
                  <a16:creationId xmlns:a16="http://schemas.microsoft.com/office/drawing/2014/main" id="{F9206ED2-8A9E-0B01-F74C-C24B8AE6A7EF}"/>
                </a:ext>
              </a:extLst>
            </p:cNvPr>
            <p:cNvSpPr/>
            <p:nvPr/>
          </p:nvSpPr>
          <p:spPr bwMode="auto">
            <a:xfrm>
              <a:off x="549519" y="1240779"/>
              <a:ext cx="2625481" cy="1526768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0" name="Rectangle: Rounded Corners 1229">
              <a:extLst>
                <a:ext uri="{FF2B5EF4-FFF2-40B4-BE49-F238E27FC236}">
                  <a16:creationId xmlns:a16="http://schemas.microsoft.com/office/drawing/2014/main" id="{6C5B1DF6-CE4E-3EB4-C83B-81C4C1397BDD}"/>
                </a:ext>
              </a:extLst>
            </p:cNvPr>
            <p:cNvSpPr/>
            <p:nvPr/>
          </p:nvSpPr>
          <p:spPr bwMode="auto">
            <a:xfrm>
              <a:off x="722899" y="1495346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1" name="Rectangle: Rounded Corners 1230">
              <a:extLst>
                <a:ext uri="{FF2B5EF4-FFF2-40B4-BE49-F238E27FC236}">
                  <a16:creationId xmlns:a16="http://schemas.microsoft.com/office/drawing/2014/main" id="{00D3FF9C-2A17-ABA2-3387-48E31C974DE9}"/>
                </a:ext>
              </a:extLst>
            </p:cNvPr>
            <p:cNvSpPr/>
            <p:nvPr/>
          </p:nvSpPr>
          <p:spPr bwMode="auto">
            <a:xfrm>
              <a:off x="685001" y="1547164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2" name="Rectangle: Rounded Corners 1231">
              <a:extLst>
                <a:ext uri="{FF2B5EF4-FFF2-40B4-BE49-F238E27FC236}">
                  <a16:creationId xmlns:a16="http://schemas.microsoft.com/office/drawing/2014/main" id="{E4AC8E29-E1FF-2096-E9B2-8CB4CB0E658B}"/>
                </a:ext>
              </a:extLst>
            </p:cNvPr>
            <p:cNvSpPr/>
            <p:nvPr/>
          </p:nvSpPr>
          <p:spPr bwMode="auto">
            <a:xfrm>
              <a:off x="645866" y="1596423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3" name="Rectangle: Rounded Corners 1232">
              <a:extLst>
                <a:ext uri="{FF2B5EF4-FFF2-40B4-BE49-F238E27FC236}">
                  <a16:creationId xmlns:a16="http://schemas.microsoft.com/office/drawing/2014/main" id="{7B56B583-FFD0-3E63-66F2-16826853FBEC}"/>
                </a:ext>
              </a:extLst>
            </p:cNvPr>
            <p:cNvSpPr/>
            <p:nvPr/>
          </p:nvSpPr>
          <p:spPr bwMode="auto">
            <a:xfrm>
              <a:off x="721137" y="1694490"/>
              <a:ext cx="2217042" cy="874026"/>
            </a:xfrm>
            <a:prstGeom prst="roundRect">
              <a:avLst>
                <a:gd name="adj" fmla="val 11561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AD0BD6E4-00E3-97AE-C5C1-170F2AD55E63}"/>
                </a:ext>
              </a:extLst>
            </p:cNvPr>
            <p:cNvSpPr txBox="1"/>
            <p:nvPr/>
          </p:nvSpPr>
          <p:spPr>
            <a:xfrm>
              <a:off x="1095067" y="1812311"/>
              <a:ext cx="184311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Benchmarker App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35" name="Picture 2" descr="Download the Python Logo and Icon for Your Projects">
              <a:extLst>
                <a:ext uri="{FF2B5EF4-FFF2-40B4-BE49-F238E27FC236}">
                  <a16:creationId xmlns:a16="http://schemas.microsoft.com/office/drawing/2014/main" id="{248BC051-91F5-CED1-4C24-5810F3BF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40" y="2148694"/>
              <a:ext cx="241405" cy="241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08D780E6-831A-6693-7972-D1566FAE00A4}"/>
                </a:ext>
              </a:extLst>
            </p:cNvPr>
            <p:cNvSpPr txBox="1"/>
            <p:nvPr/>
          </p:nvSpPr>
          <p:spPr>
            <a:xfrm>
              <a:off x="1100043" y="2143878"/>
              <a:ext cx="54201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Multiple-threads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640BC34B-1504-4C1E-1AA6-EAB5C41D74BC}"/>
                </a:ext>
              </a:extLst>
            </p:cNvPr>
            <p:cNvSpPr txBox="1"/>
            <p:nvPr/>
          </p:nvSpPr>
          <p:spPr>
            <a:xfrm>
              <a:off x="2003014" y="2160428"/>
              <a:ext cx="81056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Duck DB 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98E11459-814A-A4F7-CDB0-410AFB989CA3}"/>
                </a:ext>
              </a:extLst>
            </p:cNvPr>
            <p:cNvSpPr txBox="1"/>
            <p:nvPr/>
          </p:nvSpPr>
          <p:spPr>
            <a:xfrm>
              <a:off x="844175" y="1750612"/>
              <a:ext cx="34841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🔥</a:t>
              </a:r>
              <a:endPara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1240" name="Group 1239">
              <a:extLst>
                <a:ext uri="{FF2B5EF4-FFF2-40B4-BE49-F238E27FC236}">
                  <a16:creationId xmlns:a16="http://schemas.microsoft.com/office/drawing/2014/main" id="{6CE88B06-FF91-BB6E-373B-3E85CBF1BCAB}"/>
                </a:ext>
              </a:extLst>
            </p:cNvPr>
            <p:cNvGrpSpPr/>
            <p:nvPr/>
          </p:nvGrpSpPr>
          <p:grpSpPr>
            <a:xfrm>
              <a:off x="1639489" y="2113987"/>
              <a:ext cx="363525" cy="333118"/>
              <a:chOff x="1639489" y="2113987"/>
              <a:chExt cx="363525" cy="333118"/>
            </a:xfrm>
          </p:grpSpPr>
          <p:pic>
            <p:nvPicPr>
              <p:cNvPr id="1288" name="Picture 4" descr="Duckdb icon - Free Download PNG &amp; SVG | Streamline">
                <a:extLst>
                  <a:ext uri="{FF2B5EF4-FFF2-40B4-BE49-F238E27FC236}">
                    <a16:creationId xmlns:a16="http://schemas.microsoft.com/office/drawing/2014/main" id="{62C0EFF1-3494-3913-67CF-7EC933D601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489" y="2113987"/>
                <a:ext cx="276112" cy="276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9" name="Picture 8" descr="NuGet Gallery | Parquet.Net 4.23.3">
                <a:extLst>
                  <a:ext uri="{FF2B5EF4-FFF2-40B4-BE49-F238E27FC236}">
                    <a16:creationId xmlns:a16="http://schemas.microsoft.com/office/drawing/2014/main" id="{6F0D044E-8EF2-83CE-8F4B-7C2EB257D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2834" y="2256925"/>
                <a:ext cx="190180" cy="1901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41" name="Rectangle: Rounded Corners 1240">
              <a:extLst>
                <a:ext uri="{FF2B5EF4-FFF2-40B4-BE49-F238E27FC236}">
                  <a16:creationId xmlns:a16="http://schemas.microsoft.com/office/drawing/2014/main" id="{68147ECF-768D-9B10-7AEA-D0D0EFFE7AE9}"/>
                </a:ext>
              </a:extLst>
            </p:cNvPr>
            <p:cNvSpPr/>
            <p:nvPr/>
          </p:nvSpPr>
          <p:spPr bwMode="auto">
            <a:xfrm>
              <a:off x="4088238" y="812688"/>
              <a:ext cx="6396341" cy="1999246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2" name="Picture 6" descr="Microsoft Fabric | Logopedia | Fandom">
              <a:extLst>
                <a:ext uri="{FF2B5EF4-FFF2-40B4-BE49-F238E27FC236}">
                  <a16:creationId xmlns:a16="http://schemas.microsoft.com/office/drawing/2014/main" id="{AB5844DD-F4FA-1CB3-8CE8-2F48ECBF4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017" y="635730"/>
              <a:ext cx="353914" cy="35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43" name="Group 1242">
              <a:extLst>
                <a:ext uri="{FF2B5EF4-FFF2-40B4-BE49-F238E27FC236}">
                  <a16:creationId xmlns:a16="http://schemas.microsoft.com/office/drawing/2014/main" id="{4351C7E4-CEF9-60B0-0A56-1BB44209321B}"/>
                </a:ext>
              </a:extLst>
            </p:cNvPr>
            <p:cNvGrpSpPr/>
            <p:nvPr/>
          </p:nvGrpSpPr>
          <p:grpSpPr>
            <a:xfrm>
              <a:off x="10276219" y="639262"/>
              <a:ext cx="416719" cy="346848"/>
              <a:chOff x="9411850" y="412771"/>
              <a:chExt cx="416719" cy="346848"/>
            </a:xfrm>
          </p:grpSpPr>
          <p:sp>
            <p:nvSpPr>
              <p:cNvPr id="1286" name="Rectangle: Rounded Corners 1285">
                <a:extLst>
                  <a:ext uri="{FF2B5EF4-FFF2-40B4-BE49-F238E27FC236}">
                    <a16:creationId xmlns:a16="http://schemas.microsoft.com/office/drawing/2014/main" id="{01C1D09A-7536-0170-D800-C2DFA1BA134B}"/>
                  </a:ext>
                </a:extLst>
              </p:cNvPr>
              <p:cNvSpPr/>
              <p:nvPr/>
            </p:nvSpPr>
            <p:spPr bwMode="auto">
              <a:xfrm>
                <a:off x="9411850" y="412771"/>
                <a:ext cx="328613" cy="346848"/>
              </a:xfrm>
              <a:prstGeom prst="roundRect">
                <a:avLst>
                  <a:gd name="adj" fmla="val 10690"/>
                </a:avLst>
              </a:prstGeom>
              <a:gradFill>
                <a:gsLst>
                  <a:gs pos="0">
                    <a:srgbClr val="F7F7F7"/>
                  </a:gs>
                  <a:gs pos="100000">
                    <a:srgbClr val="E4E4E4"/>
                  </a:gs>
                </a:gsLst>
                <a:lin ang="5400000" scaled="1"/>
              </a:gradFill>
              <a:ln w="6350" cap="flat" cmpd="sng" algn="ctr">
                <a:solidFill>
                  <a:srgbClr val="E6E6E6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D214039C-E76D-F629-0788-CCE540CEFD9A}"/>
                  </a:ext>
                </a:extLst>
              </p:cNvPr>
              <p:cNvSpPr txBox="1"/>
              <p:nvPr/>
            </p:nvSpPr>
            <p:spPr>
              <a:xfrm>
                <a:off x="9478525" y="493195"/>
                <a:ext cx="35004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8544F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F2</a:t>
                </a:r>
                <a:endParaRPr kumimoji="0" lang="en-CA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8544F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1244" name="Rectangle: Rounded Corners 1243">
              <a:extLst>
                <a:ext uri="{FF2B5EF4-FFF2-40B4-BE49-F238E27FC236}">
                  <a16:creationId xmlns:a16="http://schemas.microsoft.com/office/drawing/2014/main" id="{0641F632-EC67-F9A9-733D-73A2DDC5A299}"/>
                </a:ext>
              </a:extLst>
            </p:cNvPr>
            <p:cNvSpPr/>
            <p:nvPr/>
          </p:nvSpPr>
          <p:spPr bwMode="auto">
            <a:xfrm>
              <a:off x="4185332" y="1080932"/>
              <a:ext cx="6164692" cy="1645517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5" name="Rectangle: Rounded Corners 1244">
              <a:extLst>
                <a:ext uri="{FF2B5EF4-FFF2-40B4-BE49-F238E27FC236}">
                  <a16:creationId xmlns:a16="http://schemas.microsoft.com/office/drawing/2014/main" id="{A31A3880-007F-2D32-C097-7F84000E5569}"/>
                </a:ext>
              </a:extLst>
            </p:cNvPr>
            <p:cNvSpPr/>
            <p:nvPr/>
          </p:nvSpPr>
          <p:spPr bwMode="auto">
            <a:xfrm>
              <a:off x="4252611" y="1299268"/>
              <a:ext cx="2378376" cy="1350306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v</a:t>
              </a: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6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05A263B0-5A06-EDA7-7330-90F995598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297" y="1356586"/>
              <a:ext cx="265440" cy="265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7" name="TextBox 1246">
              <a:extLst>
                <a:ext uri="{FF2B5EF4-FFF2-40B4-BE49-F238E27FC236}">
                  <a16:creationId xmlns:a16="http://schemas.microsoft.com/office/drawing/2014/main" id="{0F35460E-016F-5889-B284-CFBBBFF966B8}"/>
                </a:ext>
              </a:extLst>
            </p:cNvPr>
            <p:cNvSpPr txBox="1"/>
            <p:nvPr/>
          </p:nvSpPr>
          <p:spPr>
            <a:xfrm>
              <a:off x="468546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 / LandingZone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.schema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48" name="Picture 10" descr="All Microsoft Fabric icons for diagramming - Sam Debruyn">
              <a:extLst>
                <a:ext uri="{FF2B5EF4-FFF2-40B4-BE49-F238E27FC236}">
                  <a16:creationId xmlns:a16="http://schemas.microsoft.com/office/drawing/2014/main" id="{ADFCA470-90CE-818D-3092-1B5E9BC7E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221" y="812687"/>
              <a:ext cx="475487" cy="475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9" name="Rectangle: Rounded Corners 1248">
              <a:extLst>
                <a:ext uri="{FF2B5EF4-FFF2-40B4-BE49-F238E27FC236}">
                  <a16:creationId xmlns:a16="http://schemas.microsoft.com/office/drawing/2014/main" id="{7946938C-A7B4-8BDD-609C-8E07DD8E6B5C}"/>
                </a:ext>
              </a:extLst>
            </p:cNvPr>
            <p:cNvSpPr/>
            <p:nvPr/>
          </p:nvSpPr>
          <p:spPr bwMode="auto">
            <a:xfrm>
              <a:off x="8705231" y="129926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2D614719-A1FC-AD64-FFDD-C557BED00104}"/>
                </a:ext>
              </a:extLst>
            </p:cNvPr>
            <p:cNvSpPr txBox="1"/>
            <p:nvPr/>
          </p:nvSpPr>
          <p:spPr>
            <a:xfrm>
              <a:off x="908544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Tables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1" name="Picture 14" descr="Azure Delta Lake - Monte Carlo Data">
              <a:extLst>
                <a:ext uri="{FF2B5EF4-FFF2-40B4-BE49-F238E27FC236}">
                  <a16:creationId xmlns:a16="http://schemas.microsoft.com/office/drawing/2014/main" id="{219E058B-E0DF-0A10-DCE2-F96A4D162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47" y="1393235"/>
              <a:ext cx="201013" cy="194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9A23A40F-0CE6-229F-0D5F-CC11AFF90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0" y="1818293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E7DF6F91-EA2B-CC79-5726-00EECE6F8FD1}"/>
                </a:ext>
              </a:extLst>
            </p:cNvPr>
            <p:cNvSpPr txBox="1"/>
            <p:nvPr/>
          </p:nvSpPr>
          <p:spPr>
            <a:xfrm>
              <a:off x="4668626" y="1855897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FilesReadyToDelete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9E72784D-4F8E-685B-0D1D-EA27425570C7}"/>
                </a:ext>
              </a:extLst>
            </p:cNvPr>
            <p:cNvSpPr txBox="1"/>
            <p:nvPr/>
          </p:nvSpPr>
          <p:spPr>
            <a:xfrm>
              <a:off x="4668626" y="209663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metadata.json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5" name="Picture 16" descr="Json file - Free interface icons">
              <a:extLst>
                <a:ext uri="{FF2B5EF4-FFF2-40B4-BE49-F238E27FC236}">
                  <a16:creationId xmlns:a16="http://schemas.microsoft.com/office/drawing/2014/main" id="{C0B9D9AA-9F61-15CE-E6DD-DD2F66340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1" y="206911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6" name="Picture 8" descr="NuGet Gallery | Parquet.Net 4.23.3">
              <a:extLst>
                <a:ext uri="{FF2B5EF4-FFF2-40B4-BE49-F238E27FC236}">
                  <a16:creationId xmlns:a16="http://schemas.microsoft.com/office/drawing/2014/main" id="{B0ACC257-70E0-1E7D-C5F7-DC0DB6197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168" y="2312847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D56BFD45-D743-AD01-F8F0-489327727306}"/>
                </a:ext>
              </a:extLst>
            </p:cNvPr>
            <p:cNvSpPr txBox="1"/>
            <p:nvPr/>
          </p:nvSpPr>
          <p:spPr>
            <a:xfrm>
              <a:off x="4685467" y="2351973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…parquet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8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2B4D595E-E1DA-580B-13EB-413E231CE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292" y="166361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" name="TextBox 1258">
              <a:extLst>
                <a:ext uri="{FF2B5EF4-FFF2-40B4-BE49-F238E27FC236}">
                  <a16:creationId xmlns:a16="http://schemas.microsoft.com/office/drawing/2014/main" id="{22C57ACC-4150-FB4A-0C83-4E2395C721FB}"/>
                </a:ext>
              </a:extLst>
            </p:cNvPr>
            <p:cNvSpPr txBox="1"/>
            <p:nvPr/>
          </p:nvSpPr>
          <p:spPr>
            <a:xfrm>
              <a:off x="9087338" y="170121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_change_data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0" name="Picture 8" descr="NuGet Gallery | Parquet.Net 4.23.3">
              <a:extLst>
                <a:ext uri="{FF2B5EF4-FFF2-40B4-BE49-F238E27FC236}">
                  <a16:creationId xmlns:a16="http://schemas.microsoft.com/office/drawing/2014/main" id="{E7A03B9C-B775-AED2-A477-55D6FDDC9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250043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4C073FC9-DD22-1679-A62E-8E5B7EE81B3C}"/>
                </a:ext>
              </a:extLst>
            </p:cNvPr>
            <p:cNvSpPr txBox="1"/>
            <p:nvPr/>
          </p:nvSpPr>
          <p:spPr>
            <a:xfrm>
              <a:off x="9104179" y="2289169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deletion_vector.bin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197D1BA6-2D49-2FC4-7354-F8F0E244E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185365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3" name="TextBox 1262">
              <a:extLst>
                <a:ext uri="{FF2B5EF4-FFF2-40B4-BE49-F238E27FC236}">
                  <a16:creationId xmlns:a16="http://schemas.microsoft.com/office/drawing/2014/main" id="{6ECCF572-D871-AA07-47DA-4BB03CA4EA77}"/>
                </a:ext>
              </a:extLst>
            </p:cNvPr>
            <p:cNvSpPr txBox="1"/>
            <p:nvPr/>
          </p:nvSpPr>
          <p:spPr>
            <a:xfrm>
              <a:off x="9085448" y="1891255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_delta_log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4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5B884751-4766-E9FC-3C69-483C82421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205055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5" name="TextBox 1264">
              <a:extLst>
                <a:ext uri="{FF2B5EF4-FFF2-40B4-BE49-F238E27FC236}">
                  <a16:creationId xmlns:a16="http://schemas.microsoft.com/office/drawing/2014/main" id="{1E534FBB-00A2-E629-D320-234E12792B55}"/>
                </a:ext>
              </a:extLst>
            </p:cNvPr>
            <p:cNvSpPr txBox="1"/>
            <p:nvPr/>
          </p:nvSpPr>
          <p:spPr>
            <a:xfrm>
              <a:off x="9085448" y="208815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_index_bin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6" name="Picture 8" descr="NuGet Gallery | Parquet.Net 4.23.3">
              <a:extLst>
                <a:ext uri="{FF2B5EF4-FFF2-40B4-BE49-F238E27FC236}">
                  <a16:creationId xmlns:a16="http://schemas.microsoft.com/office/drawing/2014/main" id="{EF5A8ECC-31DE-B29A-F1BE-F8794B9A6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440080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7" name="TextBox 1266">
              <a:extLst>
                <a:ext uri="{FF2B5EF4-FFF2-40B4-BE49-F238E27FC236}">
                  <a16:creationId xmlns:a16="http://schemas.microsoft.com/office/drawing/2014/main" id="{A470F40B-8FCB-67D3-749A-EABB4F6CA440}"/>
                </a:ext>
              </a:extLst>
            </p:cNvPr>
            <p:cNvSpPr txBox="1"/>
            <p:nvPr/>
          </p:nvSpPr>
          <p:spPr>
            <a:xfrm>
              <a:off x="9104179" y="2479206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part-000..parquet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68" name="Rectangle: Rounded Corners 1267">
              <a:extLst>
                <a:ext uri="{FF2B5EF4-FFF2-40B4-BE49-F238E27FC236}">
                  <a16:creationId xmlns:a16="http://schemas.microsoft.com/office/drawing/2014/main" id="{847E7407-689C-BF23-A2DF-C40A304BA008}"/>
                </a:ext>
              </a:extLst>
            </p:cNvPr>
            <p:cNvSpPr/>
            <p:nvPr/>
          </p:nvSpPr>
          <p:spPr bwMode="auto">
            <a:xfrm>
              <a:off x="6897264" y="303980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69" name="Picture 18">
              <a:extLst>
                <a:ext uri="{FF2B5EF4-FFF2-40B4-BE49-F238E27FC236}">
                  <a16:creationId xmlns:a16="http://schemas.microsoft.com/office/drawing/2014/main" id="{42C0F860-30A7-A333-86E4-DF24DCA5B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411" y="293488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0" name="Arrow: Right 1269">
              <a:extLst>
                <a:ext uri="{FF2B5EF4-FFF2-40B4-BE49-F238E27FC236}">
                  <a16:creationId xmlns:a16="http://schemas.microsoft.com/office/drawing/2014/main" id="{2CAF884B-34F4-B17B-02AC-330B09553731}"/>
                </a:ext>
              </a:extLst>
            </p:cNvPr>
            <p:cNvSpPr/>
            <p:nvPr/>
          </p:nvSpPr>
          <p:spPr bwMode="auto">
            <a:xfrm>
              <a:off x="6614145" y="1812311"/>
              <a:ext cx="2151979" cy="407438"/>
            </a:xfrm>
            <a:prstGeom prst="rightArrow">
              <a:avLst/>
            </a:prstGeom>
            <a:solidFill>
              <a:srgbClr val="FFEB3B"/>
            </a:solidFill>
            <a:ln w="22225" cap="flat" cmpd="sng" algn="ctr">
              <a:solidFill>
                <a:srgbClr val="F4433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2" name="Picture 20" descr="Earth, flash, hero, man, saver, super, superhero icon - Free download">
              <a:extLst>
                <a:ext uri="{FF2B5EF4-FFF2-40B4-BE49-F238E27FC236}">
                  <a16:creationId xmlns:a16="http://schemas.microsoft.com/office/drawing/2014/main" id="{C975EDAF-CEBF-D6AB-C59C-E5801E620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077" y="1774254"/>
              <a:ext cx="429256" cy="42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3" name="Straight Arrow Connector 1272">
              <a:extLst>
                <a:ext uri="{FF2B5EF4-FFF2-40B4-BE49-F238E27FC236}">
                  <a16:creationId xmlns:a16="http://schemas.microsoft.com/office/drawing/2014/main" id="{9891736F-2A20-DCD6-CC65-F28E4D2E692A}"/>
                </a:ext>
              </a:extLst>
            </p:cNvPr>
            <p:cNvCxnSpPr/>
            <p:nvPr/>
          </p:nvCxnSpPr>
          <p:spPr>
            <a:xfrm flipV="1">
              <a:off x="7672704" y="2128029"/>
              <a:ext cx="0" cy="831326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C524270E-1A6D-546F-80FE-05B5900034A5}"/>
                </a:ext>
              </a:extLst>
            </p:cNvPr>
            <p:cNvSpPr txBox="1"/>
            <p:nvPr/>
          </p:nvSpPr>
          <p:spPr>
            <a:xfrm>
              <a:off x="6914694" y="3374231"/>
              <a:ext cx="1550879" cy="707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COMPUTE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Fabric</a:t>
              </a:r>
              <a:endParaRPr kumimoji="0" lang="en-CA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5" name="Rectangle: Rounded Corners 1274">
              <a:extLst>
                <a:ext uri="{FF2B5EF4-FFF2-40B4-BE49-F238E27FC236}">
                  <a16:creationId xmlns:a16="http://schemas.microsoft.com/office/drawing/2014/main" id="{0AE25A8A-2D70-0E18-D387-9E49316AE19E}"/>
                </a:ext>
              </a:extLst>
            </p:cNvPr>
            <p:cNvSpPr/>
            <p:nvPr/>
          </p:nvSpPr>
          <p:spPr bwMode="auto">
            <a:xfrm>
              <a:off x="8837714" y="302355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6" name="Picture 18">
              <a:extLst>
                <a:ext uri="{FF2B5EF4-FFF2-40B4-BE49-F238E27FC236}">
                  <a16:creationId xmlns:a16="http://schemas.microsoft.com/office/drawing/2014/main" id="{AAFEC190-E3A9-8A0C-C31A-611AB105F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861" y="291863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7" name="Straight Arrow Connector 1276">
              <a:extLst>
                <a:ext uri="{FF2B5EF4-FFF2-40B4-BE49-F238E27FC236}">
                  <a16:creationId xmlns:a16="http://schemas.microsoft.com/office/drawing/2014/main" id="{E4325D39-54E1-71B4-EA7A-26042A643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54" y="2630260"/>
              <a:ext cx="0" cy="312845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7A7AFDEA-6CAB-6F9A-D047-B05974B5B8A2}"/>
                </a:ext>
              </a:extLst>
            </p:cNvPr>
            <p:cNvSpPr txBox="1"/>
            <p:nvPr/>
          </p:nvSpPr>
          <p:spPr>
            <a:xfrm>
              <a:off x="8936656" y="3298650"/>
              <a:ext cx="1387853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OneLake (Up to F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</a:rPr>
                <a:t>X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Terabytes, then you pay)</a:t>
              </a:r>
              <a:endParaRPr kumimoji="0" lang="en-CA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9" name="Arrow: Right 1278">
              <a:extLst>
                <a:ext uri="{FF2B5EF4-FFF2-40B4-BE49-F238E27FC236}">
                  <a16:creationId xmlns:a16="http://schemas.microsoft.com/office/drawing/2014/main" id="{4C7DA7F4-FD5C-EE7E-F727-4C800EB48F87}"/>
                </a:ext>
              </a:extLst>
            </p:cNvPr>
            <p:cNvSpPr/>
            <p:nvPr/>
          </p:nvSpPr>
          <p:spPr bwMode="auto">
            <a:xfrm>
              <a:off x="2849412" y="2194280"/>
              <a:ext cx="1515719" cy="407438"/>
            </a:xfrm>
            <a:prstGeom prst="rightArrow">
              <a:avLst/>
            </a:prstGeom>
            <a:solidFill>
              <a:srgbClr val="FFFFFF">
                <a:lumMod val="95000"/>
              </a:srgbClr>
            </a:solidFill>
            <a:ln w="22225" cap="flat" cmpd="sng" algn="ctr">
              <a:solidFill>
                <a:srgbClr val="E6E6E6">
                  <a:lumMod val="9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80" name="Picture 8" descr="NuGet Gallery | Parquet.Net 4.23.3">
              <a:extLst>
                <a:ext uri="{FF2B5EF4-FFF2-40B4-BE49-F238E27FC236}">
                  <a16:creationId xmlns:a16="http://schemas.microsoft.com/office/drawing/2014/main" id="{495AB1FA-4B60-18B8-AC52-E4F55A277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208" y="2141656"/>
              <a:ext cx="457853" cy="45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4" name="Picture 22" descr="All Microsoft Fabric icons for diagramming - Sam Debruyn">
              <a:extLst>
                <a:ext uri="{FF2B5EF4-FFF2-40B4-BE49-F238E27FC236}">
                  <a16:creationId xmlns:a16="http://schemas.microsoft.com/office/drawing/2014/main" id="{F8302D1F-5173-8EE3-20C9-6CDABAC85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572" y="722447"/>
              <a:ext cx="725510" cy="725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D9FFF3-6FA2-3301-7BBD-194C0D64EDFA}"/>
                </a:ext>
              </a:extLst>
            </p:cNvPr>
            <p:cNvGrpSpPr/>
            <p:nvPr/>
          </p:nvGrpSpPr>
          <p:grpSpPr>
            <a:xfrm>
              <a:off x="6297444" y="1225324"/>
              <a:ext cx="3045600" cy="1388880"/>
              <a:chOff x="4088690" y="2329200"/>
              <a:chExt cx="3045600" cy="1388880"/>
            </a:xfrm>
          </p:grpSpPr>
          <p:grpSp>
            <p:nvGrpSpPr>
              <p:cNvPr id="1292" name="Group 1291">
                <a:extLst>
                  <a:ext uri="{FF2B5EF4-FFF2-40B4-BE49-F238E27FC236}">
                    <a16:creationId xmlns:a16="http://schemas.microsoft.com/office/drawing/2014/main" id="{EE5DB59B-ADF9-52EB-5894-928E747A5DB4}"/>
                  </a:ext>
                </a:extLst>
              </p:cNvPr>
              <p:cNvGrpSpPr/>
              <p:nvPr/>
            </p:nvGrpSpPr>
            <p:grpSpPr>
              <a:xfrm>
                <a:off x="4278410" y="2811960"/>
                <a:ext cx="2855880" cy="906120"/>
                <a:chOff x="4278410" y="2811960"/>
                <a:chExt cx="2855880" cy="906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297" name="Ink 1296">
                      <a:extLst>
                        <a:ext uri="{FF2B5EF4-FFF2-40B4-BE49-F238E27FC236}">
                          <a16:creationId xmlns:a16="http://schemas.microsoft.com/office/drawing/2014/main" id="{E9174223-6BE3-8842-49FF-1A2019C410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20170" y="2811960"/>
                    <a:ext cx="2165400" cy="58032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83F9FC83-C923-A147-18F8-5CAF003C2504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311530" y="2802960"/>
                      <a:ext cx="2183040" cy="59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298" name="Ink 1297">
                      <a:extLst>
                        <a:ext uri="{FF2B5EF4-FFF2-40B4-BE49-F238E27FC236}">
                          <a16:creationId xmlns:a16="http://schemas.microsoft.com/office/drawing/2014/main" id="{D0C7F26B-C412-633B-7C3E-F739D0D14F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8410" y="3418920"/>
                    <a:ext cx="335160" cy="29916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39F89C49-BC1D-E751-FEA6-2E9C06DD44F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269770" y="3409920"/>
                      <a:ext cx="35280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299" name="Ink 1298">
                      <a:extLst>
                        <a:ext uri="{FF2B5EF4-FFF2-40B4-BE49-F238E27FC236}">
                          <a16:creationId xmlns:a16="http://schemas.microsoft.com/office/drawing/2014/main" id="{1255775E-0E03-0603-2120-4E98802964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4530" y="3368160"/>
                    <a:ext cx="509760" cy="33336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F4C57006-639E-21D8-9C63-82A38056D0B3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615890" y="3359160"/>
                      <a:ext cx="527400" cy="35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300" name="Ink 1299">
                      <a:extLst>
                        <a:ext uri="{FF2B5EF4-FFF2-40B4-BE49-F238E27FC236}">
                          <a16:creationId xmlns:a16="http://schemas.microsoft.com/office/drawing/2014/main" id="{756EA083-7EF8-5590-507D-6673E13650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54770" y="3362040"/>
                    <a:ext cx="138240" cy="18180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849FA967-0B2B-98DF-2FA0-E0F1BD8B9FD1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6645770" y="3353400"/>
                      <a:ext cx="155880" cy="199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93" name="Group 1292">
                <a:extLst>
                  <a:ext uri="{FF2B5EF4-FFF2-40B4-BE49-F238E27FC236}">
                    <a16:creationId xmlns:a16="http://schemas.microsoft.com/office/drawing/2014/main" id="{A28034EA-EC06-7181-BEDF-35E499DA3C07}"/>
                  </a:ext>
                </a:extLst>
              </p:cNvPr>
              <p:cNvGrpSpPr/>
              <p:nvPr/>
            </p:nvGrpSpPr>
            <p:grpSpPr>
              <a:xfrm>
                <a:off x="6463250" y="2424240"/>
                <a:ext cx="453240" cy="363240"/>
                <a:chOff x="6463250" y="2424240"/>
                <a:chExt cx="453240" cy="363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295" name="Ink 1294">
                      <a:extLst>
                        <a:ext uri="{FF2B5EF4-FFF2-40B4-BE49-F238E27FC236}">
                          <a16:creationId xmlns:a16="http://schemas.microsoft.com/office/drawing/2014/main" id="{86711A82-B35E-26EE-DF3D-D6F50EB49E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2930" y="2424240"/>
                    <a:ext cx="403560" cy="327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E8A9FCBC-5AA8-1897-189B-2E9DF56FFEF2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6503930" y="2415240"/>
                      <a:ext cx="421200" cy="34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296" name="Ink 1295">
                      <a:extLst>
                        <a:ext uri="{FF2B5EF4-FFF2-40B4-BE49-F238E27FC236}">
                          <a16:creationId xmlns:a16="http://schemas.microsoft.com/office/drawing/2014/main" id="{44E9C65E-32F9-5DCC-388C-C53FD7C036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63250" y="2639520"/>
                    <a:ext cx="147600" cy="1479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5DD4740E-D693-1075-2151-CC9900AAF90C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6454250" y="2630520"/>
                      <a:ext cx="16524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294" name="Ink 1293">
                    <a:extLst>
                      <a:ext uri="{FF2B5EF4-FFF2-40B4-BE49-F238E27FC236}">
                        <a16:creationId xmlns:a16="http://schemas.microsoft.com/office/drawing/2014/main" id="{741013FD-4D83-238C-593C-4C38B8C2979D}"/>
                      </a:ext>
                    </a:extLst>
                  </p14:cNvPr>
                  <p14:cNvContentPartPr/>
                  <p14:nvPr/>
                </p14:nvContentPartPr>
                <p14:xfrm>
                  <a:off x="4088690" y="2329200"/>
                  <a:ext cx="406800" cy="398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876C408-E43C-BE7A-C3C2-57A37BBED04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079682" y="2320200"/>
                    <a:ext cx="424456" cy="415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50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7B540-AEDF-390C-B193-9564A677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3EBBB6-562E-450F-3A24-FF8C256CD52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982C2EB2-55D5-FFA7-66E3-0645FE173556}"/>
                </a:ext>
              </a:extLst>
            </p:cNvPr>
            <p:cNvGrpSpPr/>
            <p:nvPr/>
          </p:nvGrpSpPr>
          <p:grpSpPr>
            <a:xfrm>
              <a:off x="-27970" y="-1"/>
              <a:ext cx="12280295" cy="5999163"/>
              <a:chOff x="-27970" y="-1"/>
              <a:chExt cx="12280295" cy="59991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C298CC6-37FA-F9C1-A0B3-89330E019B53}"/>
                  </a:ext>
                </a:extLst>
              </p:cNvPr>
              <p:cNvSpPr/>
              <p:nvPr/>
            </p:nvSpPr>
            <p:spPr bwMode="auto">
              <a:xfrm>
                <a:off x="-27970" y="-1"/>
                <a:ext cx="12280294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B4CA1799-0F16-9D73-FA93-7B2B8FD33380}"/>
                  </a:ext>
                </a:extLst>
              </p:cNvPr>
              <p:cNvSpPr txBox="1"/>
              <p:nvPr/>
            </p:nvSpPr>
            <p:spPr>
              <a:xfrm>
                <a:off x="1" y="3989283"/>
                <a:ext cx="122523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Alert on thousands of </a:t>
                </a:r>
                <a:r>
                  <a:rPr lang="en-US" sz="2400" dirty="0">
                    <a:solidFill>
                      <a:srgbClr val="1D8C79"/>
                    </a:solidFill>
                    <a:latin typeface="Segoe UI Semibold"/>
                  </a:rPr>
                  <a:t>Fabric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 Pipelines with </a:t>
                </a:r>
                <a:b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</a:b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Monitoring </a:t>
                </a:r>
                <a:r>
                  <a:rPr lang="en-US" sz="2400" dirty="0" err="1">
                    <a:solidFill>
                      <a:srgbClr val="000000"/>
                    </a:solidFill>
                    <a:latin typeface="Segoe UI Semibold"/>
                  </a:rPr>
                  <a:t>Eventhouse</a:t>
                </a:r>
                <a:endParaRPr lang="en-CA" sz="2400" dirty="0" err="1">
                  <a:solidFill>
                    <a:srgbClr val="000000"/>
                  </a:solidFill>
                  <a:latin typeface="Segoe UI Semibold"/>
                </a:endParaRPr>
              </a:p>
            </p:txBody>
          </p:sp>
        </p:grpSp>
        <p:pic>
          <p:nvPicPr>
            <p:cNvPr id="1026" name="Picture 2" descr="Reflex">
              <a:extLst>
                <a:ext uri="{FF2B5EF4-FFF2-40B4-BE49-F238E27FC236}">
                  <a16:creationId xmlns:a16="http://schemas.microsoft.com/office/drawing/2014/main" id="{E90B2519-BE14-0775-DA03-AF0BF15F6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453" y="106954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vent House">
              <a:extLst>
                <a:ext uri="{FF2B5EF4-FFF2-40B4-BE49-F238E27FC236}">
                  <a16:creationId xmlns:a16="http://schemas.microsoft.com/office/drawing/2014/main" id="{A5CBFA03-7767-F592-4E4A-3A655CB1E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605" y="106954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B53FDA52-E775-EC00-89F2-9634E332AC8F}"/>
                </a:ext>
              </a:extLst>
            </p:cNvPr>
            <p:cNvSpPr/>
            <p:nvPr/>
          </p:nvSpPr>
          <p:spPr bwMode="auto">
            <a:xfrm>
              <a:off x="4623758" y="1872611"/>
              <a:ext cx="2518914" cy="986069"/>
            </a:xfrm>
            <a:prstGeom prst="rightArrow">
              <a:avLst/>
            </a:prstGeom>
            <a:solidFill>
              <a:srgbClr val="FFEB3B"/>
            </a:solidFill>
            <a:ln w="22225" cap="flat" cmpd="sng" algn="ctr">
              <a:solidFill>
                <a:srgbClr val="F4433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A0D13B-D85D-EB69-704D-D30CCE9ED487}"/>
                </a:ext>
              </a:extLst>
            </p:cNvPr>
            <p:cNvSpPr txBox="1"/>
            <p:nvPr/>
          </p:nvSpPr>
          <p:spPr>
            <a:xfrm>
              <a:off x="4792836" y="2242534"/>
              <a:ext cx="20707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ItemJobEventLogs</a:t>
              </a:r>
              <a:endParaRPr kumimoji="0" lang="en-CA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992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D8DF4-2D03-162D-160D-1F2ECD4AA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33838C-C772-4E3E-B2F6-F41E65A6E137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613B88F-D329-E06C-E8DA-C465A2C7DEFC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LF AI &amp; Data Foundation Logos and Artwork -">
              <a:extLst>
                <a:ext uri="{FF2B5EF4-FFF2-40B4-BE49-F238E27FC236}">
                  <a16:creationId xmlns:a16="http://schemas.microsoft.com/office/drawing/2014/main" id="{EF17F960-DFB6-62DB-E7C4-07254FA1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994" y="1836739"/>
              <a:ext cx="5194874" cy="98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348D0650-AFE2-718D-E501-9C327C9F1EFB}"/>
                </a:ext>
              </a:extLst>
            </p:cNvPr>
            <p:cNvSpPr txBox="1"/>
            <p:nvPr/>
          </p:nvSpPr>
          <p:spPr>
            <a:xfrm>
              <a:off x="1" y="4641893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Column level lineage in </a:t>
              </a:r>
              <a:r>
                <a:rPr lang="en-US" sz="2400">
                  <a:solidFill>
                    <a:srgbClr val="E15919"/>
                  </a:solidFill>
                  <a:latin typeface="Segoe UI Semibold"/>
                </a:rPr>
                <a:t>Fabric Spark 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with </a:t>
              </a:r>
              <a:r>
                <a:rPr lang="en-US" sz="2400">
                  <a:solidFill>
                    <a:srgbClr val="74A4BC"/>
                  </a:solidFill>
                  <a:latin typeface="Segoe UI Semibold"/>
                </a:rPr>
                <a:t>OpenLineage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and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stashing the lineage in </a:t>
              </a:r>
              <a:r>
                <a:rPr lang="en-US" sz="2400">
                  <a:solidFill>
                    <a:srgbClr val="00ADD5"/>
                  </a:solidFill>
                  <a:latin typeface="Segoe UI Semibold"/>
                </a:rPr>
                <a:t>Delta Lake</a:t>
              </a:r>
              <a:endParaRPr lang="en-CA" sz="2400" dirty="0" err="1">
                <a:solidFill>
                  <a:srgbClr val="00ADD5"/>
                </a:solidFill>
                <a:latin typeface="Segoe UI Semibold"/>
              </a:endParaRPr>
            </a:p>
          </p:txBody>
        </p:sp>
        <p:pic>
          <p:nvPicPr>
            <p:cNvPr id="6" name="Picture 4" descr="Delta Lake · GitHub">
              <a:extLst>
                <a:ext uri="{FF2B5EF4-FFF2-40B4-BE49-F238E27FC236}">
                  <a16:creationId xmlns:a16="http://schemas.microsoft.com/office/drawing/2014/main" id="{9F1692B8-E6CF-F592-B36E-8314AA52A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9446" y="1032144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48E59370-B166-5B0C-ED6D-E47A0EC1E018}"/>
                </a:ext>
              </a:extLst>
            </p:cNvPr>
            <p:cNvSpPr/>
            <p:nvPr/>
          </p:nvSpPr>
          <p:spPr bwMode="auto">
            <a:xfrm>
              <a:off x="6456412" y="1872609"/>
              <a:ext cx="2115246" cy="986069"/>
            </a:xfrm>
            <a:prstGeom prst="rightArrow">
              <a:avLst/>
            </a:prstGeom>
            <a:solidFill>
              <a:srgbClr val="FFEB3B"/>
            </a:solidFill>
            <a:ln w="50800" cap="flat" cmpd="sng" algn="ctr">
              <a:solidFill>
                <a:srgbClr val="E1591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EE34E5-B32D-238E-56F7-3C81C6ED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376" y="1836739"/>
              <a:ext cx="986069" cy="986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698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3018</TotalTime>
  <Words>777</Words>
  <Application>Microsoft Office PowerPoint</Application>
  <PresentationFormat>Custom</PresentationFormat>
  <Paragraphs>232</Paragraphs>
  <Slides>36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60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293</cp:revision>
  <dcterms:created xsi:type="dcterms:W3CDTF">2020-08-03T14:18:30Z</dcterms:created>
  <dcterms:modified xsi:type="dcterms:W3CDTF">2026-01-11T02:35:40Z</dcterms:modified>
</cp:coreProperties>
</file>